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3"/>
  </p:notesMasterIdLst>
  <p:sldIdLst>
    <p:sldId id="491" r:id="rId2"/>
    <p:sldId id="530" r:id="rId3"/>
    <p:sldId id="513" r:id="rId4"/>
    <p:sldId id="544" r:id="rId5"/>
    <p:sldId id="545" r:id="rId6"/>
    <p:sldId id="546" r:id="rId7"/>
    <p:sldId id="547" r:id="rId8"/>
    <p:sldId id="528" r:id="rId9"/>
    <p:sldId id="548" r:id="rId10"/>
    <p:sldId id="549" r:id="rId11"/>
    <p:sldId id="550" r:id="rId12"/>
    <p:sldId id="551" r:id="rId13"/>
    <p:sldId id="552" r:id="rId14"/>
    <p:sldId id="553" r:id="rId15"/>
    <p:sldId id="554" r:id="rId16"/>
    <p:sldId id="555" r:id="rId17"/>
    <p:sldId id="527" r:id="rId18"/>
    <p:sldId id="399" r:id="rId19"/>
    <p:sldId id="529" r:id="rId20"/>
    <p:sldId id="481" r:id="rId21"/>
    <p:sldId id="4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20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906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80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80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03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52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55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92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17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https://pixabay.com/photos/men-employees-suit-work-greeting-1979261/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75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2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51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0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5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92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8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9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8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BA70B9-7619-4B6B-9D48-09FF42954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1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stcfin.st.com:8021/sap/opu/odata/sap/ZBIP_ODATA_SRV/?$format=json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10" Type="http://schemas.openxmlformats.org/officeDocument/2006/relationships/image" Target="../media/image3.png"/><Relationship Id="rId4" Type="http://schemas.openxmlformats.org/officeDocument/2006/relationships/image" Target="../media/image34.tiff"/><Relationship Id="rId9" Type="http://schemas.openxmlformats.org/officeDocument/2006/relationships/hyperlink" Target="https://anubhavtrainings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0" y="0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974603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SAP OData Training</a:t>
            </a:r>
            <a:endParaRPr lang="en-US" sz="3200" b="1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" y="4273700"/>
            <a:ext cx="2255744" cy="222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800" spc="1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Day - </a:t>
            </a:r>
            <a:r>
              <a:rPr lang="en-US" sz="2800" spc="100" dirty="0" smtClean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5.</a:t>
            </a:r>
            <a:endParaRPr lang="en-US" sz="2800" spc="100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 Set for Orders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2" y="1083356"/>
            <a:ext cx="8512122" cy="23343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1821" y="3525179"/>
            <a:ext cx="6196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latin typeface="Cooper Black" panose="0208090404030B020404" pitchFamily="18" charset="0"/>
              </a:rPr>
              <a:t>Building Get Entity(Single Record) for Orders</a:t>
            </a:r>
            <a:endParaRPr lang="en-IN" sz="2000" dirty="0">
              <a:latin typeface="Cooper Black" panose="0208090404030B0204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57" y="3927814"/>
            <a:ext cx="8415843" cy="26386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35958" y="1083397"/>
            <a:ext cx="2538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Orders Get Entity Set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475658" y="3928197"/>
            <a:ext cx="2538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Orders Get Entity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588" y="64886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41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 Set for OrderItems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20" y="1579687"/>
            <a:ext cx="9098279" cy="41654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588" y="64759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622284" y="1136049"/>
            <a:ext cx="10172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OrderItems Get Entity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 Set for Products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1" y="1479993"/>
            <a:ext cx="8761905" cy="28666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4288" y="64759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622284" y="1097949"/>
            <a:ext cx="10172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OrderItems Get Entity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Create Type in MPC_EXT Class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r="6799" b="7841"/>
          <a:stretch/>
        </p:blipFill>
        <p:spPr>
          <a:xfrm>
            <a:off x="3833939" y="3123215"/>
            <a:ext cx="8104061" cy="33791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16619" r="14382" b="33467"/>
          <a:stretch/>
        </p:blipFill>
        <p:spPr>
          <a:xfrm>
            <a:off x="665005" y="1014946"/>
            <a:ext cx="4287995" cy="2022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588" y="64505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5803161" y="1396263"/>
            <a:ext cx="4165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</a:t>
            </a:r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MPC </a:t>
            </a:r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extension and </a:t>
            </a:r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Create Types </a:t>
            </a:r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Deep Entity “TS_DEEP_ENTITY”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46961" y="4368063"/>
            <a:ext cx="2947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Create Structure of Deep Entity their.</a:t>
            </a:r>
            <a:endParaRPr lang="en-US" dirty="0"/>
          </a:p>
        </p:txBody>
      </p:sp>
      <p:sp>
        <p:nvSpPr>
          <p:cNvPr id="4" name="Chevron 3"/>
          <p:cNvSpPr/>
          <p:nvPr/>
        </p:nvSpPr>
        <p:spPr>
          <a:xfrm>
            <a:off x="5164715" y="1524000"/>
            <a:ext cx="486785" cy="51859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 rot="-10800000">
            <a:off x="3135825" y="4445537"/>
            <a:ext cx="496015" cy="568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3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Code for Deep Entity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r="7812"/>
          <a:stretch/>
        </p:blipFill>
        <p:spPr>
          <a:xfrm>
            <a:off x="787401" y="1629430"/>
            <a:ext cx="9462656" cy="47204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588" y="64378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18964" y="988621"/>
            <a:ext cx="1038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b="1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IWBEP/IF_MGW_APPL_SRV_RUNTIME</a:t>
            </a:r>
            <a:r>
              <a:rPr lang="en-US" sz="1800" b="1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CREATE_DEEP_ENTITY 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3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1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Test OData </a:t>
            </a:r>
            <a:r>
              <a:rPr lang="en-IN" sz="3600" dirty="0">
                <a:latin typeface="Cooper Black" panose="0208090404030B020404" pitchFamily="18" charset="0"/>
              </a:rPr>
              <a:t>S</a:t>
            </a:r>
            <a:r>
              <a:rPr lang="en-IN" sz="3600" dirty="0" smtClean="0">
                <a:latin typeface="Cooper Black" panose="0208090404030B020404" pitchFamily="18" charset="0"/>
              </a:rPr>
              <a:t>ervice in Postman 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1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1" y="1695039"/>
            <a:ext cx="8771428" cy="46190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5321" y="1198666"/>
            <a:ext cx="8295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  <a:r>
              <a:rPr lang="en-US" dirty="0" smtClean="0">
                <a:hlinkClick r:id="rId6"/>
              </a:rPr>
              <a:t>Service URL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38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Preparing Payload for Deep Entity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7762" y="1174686"/>
            <a:ext cx="6217281" cy="536173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{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OrderId</a:t>
            </a:r>
            <a:r>
              <a:rPr lang="en-US" sz="1400" dirty="0"/>
              <a:t>": "",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OrderNo</a:t>
            </a:r>
            <a:r>
              <a:rPr lang="en-US" sz="1400" dirty="0"/>
              <a:t>": 6,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OrderDate</a:t>
            </a:r>
            <a:r>
              <a:rPr lang="en-US" sz="1400" dirty="0"/>
              <a:t>": "2021-09-28T05:54:13",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CustomerName</a:t>
            </a:r>
            <a:r>
              <a:rPr lang="en-US" sz="1400" dirty="0"/>
              <a:t>": "Shubham",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TotalAmount</a:t>
            </a:r>
            <a:r>
              <a:rPr lang="en-US" sz="1400" dirty="0"/>
              <a:t>": "600.00",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Currency": "INR",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OItemSus</a:t>
            </a:r>
            <a:r>
              <a:rPr lang="en-US" sz="1400" dirty="0"/>
              <a:t>": [{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ItemId</a:t>
            </a:r>
            <a:r>
              <a:rPr lang="en-US" sz="1400" dirty="0"/>
              <a:t>": "",</a:t>
            </a:r>
          </a:p>
          <a:p>
            <a:r>
              <a:rPr lang="en-US" sz="1400" dirty="0"/>
              <a:t>		"</a:t>
            </a:r>
            <a:r>
              <a:rPr lang="en-US" sz="1400" dirty="0"/>
              <a:t>OrderId</a:t>
            </a:r>
            <a:r>
              <a:rPr lang="en-US" sz="1400" dirty="0"/>
              <a:t>": "",</a:t>
            </a:r>
          </a:p>
          <a:p>
            <a:r>
              <a:rPr lang="en-US" sz="1400" dirty="0"/>
              <a:t>		"</a:t>
            </a:r>
            <a:r>
              <a:rPr lang="en-US" sz="1400" dirty="0"/>
              <a:t>ItemNo</a:t>
            </a:r>
            <a:r>
              <a:rPr lang="en-US" sz="1400" dirty="0"/>
              <a:t>": 1</a:t>
            </a:r>
            <a:r>
              <a:rPr lang="en-US" sz="1400" dirty="0" smtClean="0"/>
              <a:t>,</a:t>
            </a:r>
            <a:r>
              <a:rPr lang="en-US" sz="1400" dirty="0"/>
              <a:t>			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                                         "</a:t>
            </a:r>
            <a:r>
              <a:rPr lang="en-US" sz="1400" dirty="0"/>
              <a:t>ProductId</a:t>
            </a:r>
            <a:r>
              <a:rPr lang="en-US" sz="1400" dirty="0"/>
              <a:t>": "74867AD200E41EEB90B694C4944180B5",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Qty</a:t>
            </a:r>
            <a:r>
              <a:rPr lang="en-US" sz="1400" dirty="0"/>
              <a:t>": "1",</a:t>
            </a:r>
          </a:p>
          <a:p>
            <a:r>
              <a:rPr lang="en-US" sz="1400" dirty="0"/>
              <a:t>		"</a:t>
            </a:r>
            <a:r>
              <a:rPr lang="en-US" sz="1400" dirty="0"/>
              <a:t>Uom</a:t>
            </a:r>
            <a:r>
              <a:rPr lang="en-US" sz="1400" dirty="0"/>
              <a:t>": "PC"</a:t>
            </a:r>
          </a:p>
          <a:p>
            <a:r>
              <a:rPr lang="en-US" sz="1400" dirty="0"/>
              <a:t>		},</a:t>
            </a:r>
          </a:p>
          <a:p>
            <a:r>
              <a:rPr lang="en-US" sz="1400" dirty="0"/>
              <a:t>		{</a:t>
            </a:r>
          </a:p>
          <a:p>
            <a:r>
              <a:rPr lang="en-US" sz="1400" dirty="0"/>
              <a:t>		"</a:t>
            </a:r>
            <a:r>
              <a:rPr lang="en-US" sz="1400" dirty="0"/>
              <a:t>ItemId</a:t>
            </a:r>
            <a:r>
              <a:rPr lang="en-US" sz="1400" dirty="0"/>
              <a:t>": </a:t>
            </a:r>
            <a:r>
              <a:rPr lang="en-US" sz="1400" dirty="0" smtClean="0"/>
              <a:t>"",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OrderId</a:t>
            </a:r>
            <a:r>
              <a:rPr lang="en-US" sz="1400" dirty="0"/>
              <a:t>": "",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ItemNo</a:t>
            </a:r>
            <a:r>
              <a:rPr lang="en-US" sz="1400" dirty="0"/>
              <a:t>": 2,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ProductId</a:t>
            </a:r>
            <a:r>
              <a:rPr lang="en-US" sz="1400" dirty="0"/>
              <a:t>": "74867AD200E41EEB90B6968C5DA840B7",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Qty</a:t>
            </a:r>
            <a:r>
              <a:rPr lang="en-US" sz="1400" dirty="0"/>
              <a:t>": "1",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Uom</a:t>
            </a:r>
            <a:r>
              <a:rPr lang="en-US" sz="1400" dirty="0"/>
              <a:t>": "PC"</a:t>
            </a:r>
          </a:p>
          <a:p>
            <a:r>
              <a:rPr lang="en-US" sz="1400" dirty="0"/>
              <a:t>		}</a:t>
            </a:r>
          </a:p>
          <a:p>
            <a:r>
              <a:rPr lang="en-US" sz="1400" dirty="0"/>
              <a:t>	]</a:t>
            </a:r>
          </a:p>
          <a:p>
            <a:r>
              <a:rPr lang="en-US" sz="1400" dirty="0"/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952" y="1698692"/>
            <a:ext cx="5606425" cy="387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=""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</a:t>
              </a:r>
              <a:r>
                <a:rPr kumimoji="0" lang="en-IN" sz="4800" b="1" i="0" u="none" strike="noStrike" kern="1200" cap="none" spc="10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5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2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BF87C44-1FBE-4DAA-A7F9-A76EA5934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7351" y="6321426"/>
            <a:ext cx="37306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="" xmlns:a16="http://schemas.microsoft.com/office/drawing/2014/main" id="{69A8831E-7EB2-484A-9D01-F802C8B71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4" name="Freeform 6">
            <a:extLst>
              <a:ext uri="{FF2B5EF4-FFF2-40B4-BE49-F238E27FC236}">
                <a16:creationId xmlns="" xmlns:a16="http://schemas.microsoft.com/office/drawing/2014/main" id="{7CEA75D0-6AAF-4DF6-A668-7EE782A30A1F}"/>
              </a:ext>
            </a:extLst>
          </p:cNvPr>
          <p:cNvSpPr>
            <a:spLocks/>
          </p:cNvSpPr>
          <p:nvPr/>
        </p:nvSpPr>
        <p:spPr bwMode="auto">
          <a:xfrm>
            <a:off x="541960" y="1527218"/>
            <a:ext cx="5661025" cy="5211763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3000">
                <a:schemeClr val="accent4">
                  <a:alpha val="80000"/>
                </a:schemeClr>
              </a:gs>
              <a:gs pos="100000">
                <a:schemeClr val="accent3"/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5" name="Freeform 6">
            <a:extLst>
              <a:ext uri="{FF2B5EF4-FFF2-40B4-BE49-F238E27FC236}">
                <a16:creationId xmlns="" xmlns:a16="http://schemas.microsoft.com/office/drawing/2014/main" id="{8A72FFBC-FC4F-4574-BCE4-075EBD782D1B}"/>
              </a:ext>
            </a:extLst>
          </p:cNvPr>
          <p:cNvSpPr>
            <a:spLocks/>
          </p:cNvSpPr>
          <p:nvPr/>
        </p:nvSpPr>
        <p:spPr bwMode="auto">
          <a:xfrm flipH="1">
            <a:off x="5432758" y="756129"/>
            <a:ext cx="6571124" cy="2850617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2"/>
              </a:gs>
              <a:gs pos="100000">
                <a:schemeClr val="accent3">
                  <a:alpha val="81000"/>
                </a:schemeClr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67A00B-35E2-4D67-8B7B-F211152C2584}"/>
              </a:ext>
            </a:extLst>
          </p:cNvPr>
          <p:cNvSpPr txBox="1"/>
          <p:nvPr/>
        </p:nvSpPr>
        <p:spPr>
          <a:xfrm>
            <a:off x="6590864" y="1607129"/>
            <a:ext cx="4878515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ANUBHAV OBEROY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56D1A3A5-8C05-4459-89DF-E277F89F72B6}"/>
              </a:ext>
            </a:extLst>
          </p:cNvPr>
          <p:cNvSpPr/>
          <p:nvPr/>
        </p:nvSpPr>
        <p:spPr>
          <a:xfrm>
            <a:off x="1122651" y="3036376"/>
            <a:ext cx="5620705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0B5C7820-2097-40EE-8A3C-5CC9DEF512EB}"/>
              </a:ext>
            </a:extLst>
          </p:cNvPr>
          <p:cNvSpPr/>
          <p:nvPr/>
        </p:nvSpPr>
        <p:spPr>
          <a:xfrm>
            <a:off x="1740270" y="4113674"/>
            <a:ext cx="3612791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“You can never leave footprints that last if you are always walking on tiptoe.”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11821F5-9F15-4420-A5A9-063F4D7930EB}"/>
              </a:ext>
            </a:extLst>
          </p:cNvPr>
          <p:cNvSpPr txBox="1"/>
          <p:nvPr/>
        </p:nvSpPr>
        <p:spPr>
          <a:xfrm>
            <a:off x="6810622" y="2181437"/>
            <a:ext cx="466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www.anubhavtrainings.com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6507F6D-CAA6-4D86-8B9B-572298053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67" y="71204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Agenda Day - </a:t>
            </a:r>
            <a:r>
              <a:rPr lang="en-IN" sz="3600" dirty="0" smtClean="0">
                <a:latin typeface="Cooper Black" panose="0208090404030B020404" pitchFamily="18" charset="0"/>
              </a:rPr>
              <a:t>5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108285" y="1191817"/>
            <a:ext cx="86707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Function Import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 Function Import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Implementation of Function Import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Defining Deep Entity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Implementation of Deep Entity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Understand Payload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Testing in Postman Tool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AutoShape 2" descr="Work Agenda Images | Free Vectors, Stock Photos &amp; PSD"/>
          <p:cNvSpPr>
            <a:spLocks noChangeAspect="1" noChangeArrowheads="1"/>
          </p:cNvSpPr>
          <p:nvPr/>
        </p:nvSpPr>
        <p:spPr bwMode="auto">
          <a:xfrm>
            <a:off x="7308690" y="2382837"/>
            <a:ext cx="426991" cy="42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Work Agenda Images | Free Vectors, Stock Photos &amp;amp; PS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244" y="989012"/>
            <a:ext cx="4510087" cy="451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Function Import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49300" y="988621"/>
            <a:ext cx="106313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</a:rPr>
              <a:t>can be invoked by the HTTP methods GET or POST </a:t>
            </a:r>
            <a:r>
              <a:rPr lang="en-US" b="0" i="0" dirty="0" smtClean="0">
                <a:effectLst/>
              </a:rPr>
              <a:t>.</a:t>
            </a:r>
          </a:p>
          <a:p>
            <a:pPr algn="just"/>
            <a:endParaRPr lang="en-US" b="0" i="0" dirty="0" smtClean="0">
              <a:effectLst/>
            </a:endParaRPr>
          </a:p>
          <a:p>
            <a:pPr algn="just"/>
            <a:r>
              <a:rPr lang="en-US" b="1" dirty="0"/>
              <a:t>For example: </a:t>
            </a:r>
            <a:r>
              <a:rPr lang="en-US" dirty="0"/>
              <a:t>we can create the function import to </a:t>
            </a:r>
            <a:r>
              <a:rPr lang="en-US" b="1" dirty="0"/>
              <a:t>GetMostExpensiveProduct</a:t>
            </a:r>
            <a:r>
              <a:rPr lang="en-US" dirty="0"/>
              <a:t> in our Product set by the Category</a:t>
            </a:r>
            <a:r>
              <a:rPr lang="en-US" dirty="0" smtClean="0"/>
              <a:t>.</a:t>
            </a:r>
          </a:p>
          <a:p>
            <a:pPr algn="just"/>
            <a:endParaRPr lang="en-IN" b="1" dirty="0"/>
          </a:p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folder, and select Create and then select Function Import. Create Function Import dialog opens </a:t>
            </a:r>
            <a:endParaRPr lang="en-IN" dirty="0"/>
          </a:p>
          <a:p>
            <a:pPr algn="just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99" y="3871476"/>
            <a:ext cx="3528366" cy="23928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743" y="3871476"/>
            <a:ext cx="4938188" cy="2392887"/>
          </a:xfrm>
          <a:prstGeom prst="rect">
            <a:avLst/>
          </a:prstGeom>
        </p:spPr>
      </p:pic>
      <p:sp>
        <p:nvSpPr>
          <p:cNvPr id="18" name="Arrow: Chevron 11">
            <a:extLst>
              <a:ext uri="{FF2B5EF4-FFF2-40B4-BE49-F238E27FC236}">
                <a16:creationId xmlns:a16="http://schemas.microsoft.com/office/drawing/2014/main" xmlns="" id="{37E1A1BD-84A4-4D94-9EE8-859124A8B28B}"/>
              </a:ext>
            </a:extLst>
          </p:cNvPr>
          <p:cNvSpPr/>
          <p:nvPr/>
        </p:nvSpPr>
        <p:spPr>
          <a:xfrm>
            <a:off x="4809837" y="4442691"/>
            <a:ext cx="971032" cy="10945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Steps for Creating Function Import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55464" y="1280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20" b="61563"/>
          <a:stretch/>
        </p:blipFill>
        <p:spPr>
          <a:xfrm>
            <a:off x="701245" y="1742417"/>
            <a:ext cx="10928157" cy="10515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1D4727-05F9-42FE-8FFB-C95726DDF9A2}"/>
              </a:ext>
            </a:extLst>
          </p:cNvPr>
          <p:cNvSpPr txBox="1"/>
          <p:nvPr/>
        </p:nvSpPr>
        <p:spPr>
          <a:xfrm>
            <a:off x="655464" y="3161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16"/>
          <a:stretch/>
        </p:blipFill>
        <p:spPr>
          <a:xfrm>
            <a:off x="655464" y="3643873"/>
            <a:ext cx="10973938" cy="24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Steps for Creating Function Import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18964" y="988621"/>
            <a:ext cx="1038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26" y="1792510"/>
            <a:ext cx="5360873" cy="4604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253" y="1764358"/>
            <a:ext cx="5671124" cy="4566369"/>
          </a:xfrm>
          <a:prstGeom prst="rect">
            <a:avLst/>
          </a:prstGeom>
        </p:spPr>
      </p:pic>
      <p:sp>
        <p:nvSpPr>
          <p:cNvPr id="18" name="Arrow: Chevron 8">
            <a:extLst>
              <a:ext uri="{FF2B5EF4-FFF2-40B4-BE49-F238E27FC236}">
                <a16:creationId xmlns:a16="http://schemas.microsoft.com/office/drawing/2014/main" xmlns="" id="{6293501A-2BB1-4094-911A-1A095AE823BF}"/>
              </a:ext>
            </a:extLst>
          </p:cNvPr>
          <p:cNvSpPr/>
          <p:nvPr/>
        </p:nvSpPr>
        <p:spPr>
          <a:xfrm>
            <a:off x="5676900" y="3470565"/>
            <a:ext cx="718128" cy="82158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588" y="64505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098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Defining Deep Insert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1" y="1026296"/>
            <a:ext cx="106089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Deep insert is </a:t>
            </a:r>
            <a:r>
              <a:rPr lang="en-US" b="1" dirty="0">
                <a:solidFill>
                  <a:srgbClr val="202124"/>
                </a:solidFill>
              </a:rPr>
              <a:t>used to POST the nested structure of feed/collections to the back-end </a:t>
            </a:r>
            <a:r>
              <a:rPr lang="en-US" b="1" dirty="0" smtClean="0">
                <a:solidFill>
                  <a:srgbClr val="202124"/>
                </a:solidFill>
              </a:rPr>
              <a:t>system. It</a:t>
            </a:r>
            <a:r>
              <a:rPr lang="en-US" dirty="0" smtClean="0">
                <a:solidFill>
                  <a:srgbClr val="202124"/>
                </a:solidFill>
              </a:rPr>
              <a:t> </a:t>
            </a:r>
            <a:r>
              <a:rPr lang="en-US" dirty="0">
                <a:solidFill>
                  <a:srgbClr val="202124"/>
                </a:solidFill>
              </a:rPr>
              <a:t>is opposite to the $expand in which we GET the nested structure of collections. By implementing this you can reduce the no. of OData calls made to the SAP </a:t>
            </a:r>
            <a:r>
              <a:rPr lang="en-US" dirty="0" smtClean="0">
                <a:solidFill>
                  <a:srgbClr val="202124"/>
                </a:solidFill>
              </a:rPr>
              <a:t>NetWeaver </a:t>
            </a:r>
            <a:r>
              <a:rPr lang="en-US" dirty="0">
                <a:solidFill>
                  <a:srgbClr val="202124"/>
                </a:solidFill>
              </a:rPr>
              <a:t>Gateway server</a:t>
            </a:r>
            <a:r>
              <a:rPr lang="en-US" dirty="0" smtClean="0">
                <a:solidFill>
                  <a:srgbClr val="202124"/>
                </a:solidFill>
              </a:rPr>
              <a:t>.</a:t>
            </a:r>
          </a:p>
          <a:p>
            <a:pPr algn="just"/>
            <a:r>
              <a:rPr lang="en-US" dirty="0"/>
              <a:t>SAP Gateway Deep Inset </a:t>
            </a:r>
            <a:r>
              <a:rPr lang="en-US" b="1" dirty="0"/>
              <a:t>allows to store hierarchical data like in our case Sales Order that has both header and item data</a:t>
            </a:r>
            <a:r>
              <a:rPr lang="en-US" dirty="0"/>
              <a:t> (one can not exist without another). ... Deep Inset is an opposite to $expand URI option.</a:t>
            </a:r>
            <a:endParaRPr lang="en-US" dirty="0"/>
          </a:p>
        </p:txBody>
      </p:sp>
      <p:pic>
        <p:nvPicPr>
          <p:cNvPr id="1028" name="Picture 4" descr="Programmer Images | Free Vectors, Stock Photos &amp;amp; PS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3"/>
          <a:stretch/>
        </p:blipFill>
        <p:spPr bwMode="auto">
          <a:xfrm>
            <a:off x="3594100" y="2681424"/>
            <a:ext cx="4442808" cy="387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96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Deep Insert Scenario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1" y="1588244"/>
            <a:ext cx="3983761" cy="24441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767" y="1537443"/>
            <a:ext cx="4034233" cy="2504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0694" y="4202943"/>
            <a:ext cx="5440348" cy="25072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4303" y="1078835"/>
            <a:ext cx="6124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 Custom Table for Orders, Order Items and Products Data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93700" y="1625600"/>
            <a:ext cx="636478" cy="6125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5588000" y="1574800"/>
            <a:ext cx="636478" cy="6125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2413000" y="4203700"/>
            <a:ext cx="636478" cy="6125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3</a:t>
            </a:r>
            <a:endParaRPr lang="en-US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9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8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5895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6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Create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30" y="1436148"/>
            <a:ext cx="2832253" cy="24753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717" y="2331976"/>
            <a:ext cx="7015328" cy="709258"/>
          </a:xfrm>
          <a:prstGeom prst="rect">
            <a:avLst/>
          </a:prstGeom>
        </p:spPr>
      </p:pic>
      <p:sp>
        <p:nvSpPr>
          <p:cNvPr id="4" name="Chevron 3"/>
          <p:cNvSpPr/>
          <p:nvPr/>
        </p:nvSpPr>
        <p:spPr>
          <a:xfrm>
            <a:off x="4013200" y="2463800"/>
            <a:ext cx="342900" cy="4461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5321" y="1017566"/>
            <a:ext cx="9872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 an OData Service With 3 Entity Types and One Association Between Orders And Order Item( 1..N)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330" y="4308673"/>
            <a:ext cx="2832253" cy="2207483"/>
          </a:xfrm>
          <a:prstGeom prst="rect">
            <a:avLst/>
          </a:prstGeom>
        </p:spPr>
      </p:pic>
      <p:sp>
        <p:nvSpPr>
          <p:cNvPr id="17" name="Chevron 16"/>
          <p:cNvSpPr/>
          <p:nvPr/>
        </p:nvSpPr>
        <p:spPr>
          <a:xfrm>
            <a:off x="4013200" y="5080000"/>
            <a:ext cx="342900" cy="4461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552" y="4946249"/>
            <a:ext cx="6941114" cy="73534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4829" y="5726668"/>
            <a:ext cx="4456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Association Between Orders and Order Items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8387</TotalTime>
  <Words>678</Words>
  <Application>Microsoft Office PowerPoint</Application>
  <PresentationFormat>Widescreen</PresentationFormat>
  <Paragraphs>192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Cambria</vt:lpstr>
      <vt:lpstr>Cooper Black</vt:lpstr>
      <vt:lpstr>Open Sans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655</cp:revision>
  <dcterms:created xsi:type="dcterms:W3CDTF">2016-07-10T03:33:26Z</dcterms:created>
  <dcterms:modified xsi:type="dcterms:W3CDTF">2021-09-28T08:56:53Z</dcterms:modified>
</cp:coreProperties>
</file>